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9"/>
    </p:embeddedFon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Montserrat" charset="1" panose="000005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https://morth.nic.in/sites/default/files/RA_2022_30_Oct.pdf" TargetMode="External" Type="http://schemas.openxmlformats.org/officeDocument/2006/relationships/hyperlink"/><Relationship Id="rId6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9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13716000"/>
                  </a:moveTo>
                  <a:lnTo>
                    <a:pt x="24384000" y="13716000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74604" y="2629194"/>
            <a:ext cx="15173951" cy="1995757"/>
            <a:chOff x="0" y="0"/>
            <a:chExt cx="20231934" cy="2661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31934" cy="2661009"/>
            </a:xfrm>
            <a:custGeom>
              <a:avLst/>
              <a:gdLst/>
              <a:ahLst/>
              <a:cxnLst/>
              <a:rect r="r" b="b" t="t" l="l"/>
              <a:pathLst>
                <a:path h="2661009" w="20231934">
                  <a:moveTo>
                    <a:pt x="0" y="0"/>
                  </a:moveTo>
                  <a:lnTo>
                    <a:pt x="20231934" y="0"/>
                  </a:lnTo>
                  <a:lnTo>
                    <a:pt x="20231934" y="2661009"/>
                  </a:lnTo>
                  <a:lnTo>
                    <a:pt x="0" y="2661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0231934" cy="26514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1998"/>
                </a:lnSpc>
              </a:pPr>
              <a:r>
                <a:rPr lang="en-US" sz="9999" b="true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Guardians of the Road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69600" y="4624951"/>
            <a:ext cx="9055200" cy="879050"/>
            <a:chOff x="0" y="0"/>
            <a:chExt cx="12073600" cy="11720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073600" cy="1172066"/>
            </a:xfrm>
            <a:custGeom>
              <a:avLst/>
              <a:gdLst/>
              <a:ahLst/>
              <a:cxnLst/>
              <a:rect r="r" b="b" t="t" l="l"/>
              <a:pathLst>
                <a:path h="1172066" w="12073600">
                  <a:moveTo>
                    <a:pt x="0" y="0"/>
                  </a:moveTo>
                  <a:lnTo>
                    <a:pt x="12073600" y="0"/>
                  </a:lnTo>
                  <a:lnTo>
                    <a:pt x="12073600" y="1172066"/>
                  </a:lnTo>
                  <a:lnTo>
                    <a:pt x="0" y="11720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073600" cy="12196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145"/>
                </a:lnSpc>
              </a:pPr>
              <a:r>
                <a:rPr lang="en-US" sz="4655" b="true">
                  <a:solidFill>
                    <a:srgbClr val="54545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Team</a:t>
              </a:r>
              <a:r>
                <a:rPr lang="en-US" sz="4655">
                  <a:solidFill>
                    <a:srgbClr val="545454"/>
                  </a:solidFill>
                  <a:latin typeface="DM Sans"/>
                  <a:ea typeface="DM Sans"/>
                  <a:cs typeface="DM Sans"/>
                  <a:sym typeface="DM Sans"/>
                </a:rPr>
                <a:t>: Undefined Pair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66514" y="1494985"/>
            <a:ext cx="5754972" cy="1134209"/>
            <a:chOff x="0" y="0"/>
            <a:chExt cx="7673296" cy="15122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73340" cy="1512316"/>
            </a:xfrm>
            <a:custGeom>
              <a:avLst/>
              <a:gdLst/>
              <a:ahLst/>
              <a:cxnLst/>
              <a:rect r="r" b="b" t="t" l="l"/>
              <a:pathLst>
                <a:path h="1512316" w="7673340">
                  <a:moveTo>
                    <a:pt x="0" y="0"/>
                  </a:moveTo>
                  <a:lnTo>
                    <a:pt x="7673340" y="0"/>
                  </a:lnTo>
                  <a:lnTo>
                    <a:pt x="7673340" y="1512316"/>
                  </a:lnTo>
                  <a:lnTo>
                    <a:pt x="0" y="1512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71" r="0" b="-16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829245" y="698936"/>
            <a:ext cx="1909886" cy="668460"/>
            <a:chOff x="0" y="0"/>
            <a:chExt cx="2546514" cy="8912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46477" cy="891286"/>
            </a:xfrm>
            <a:custGeom>
              <a:avLst/>
              <a:gdLst/>
              <a:ahLst/>
              <a:cxnLst/>
              <a:rect r="r" b="b" t="t" l="l"/>
              <a:pathLst>
                <a:path h="891286" w="2546477">
                  <a:moveTo>
                    <a:pt x="0" y="0"/>
                  </a:moveTo>
                  <a:lnTo>
                    <a:pt x="2546477" y="0"/>
                  </a:lnTo>
                  <a:lnTo>
                    <a:pt x="2546477" y="891286"/>
                  </a:lnTo>
                  <a:lnTo>
                    <a:pt x="0" y="891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495492" y="690004"/>
            <a:ext cx="1963263" cy="677392"/>
            <a:chOff x="0" y="0"/>
            <a:chExt cx="2617684" cy="9031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17724" cy="903224"/>
            </a:xfrm>
            <a:custGeom>
              <a:avLst/>
              <a:gdLst/>
              <a:ahLst/>
              <a:cxnLst/>
              <a:rect r="r" b="b" t="t" l="l"/>
              <a:pathLst>
                <a:path h="903224" w="2617724">
                  <a:moveTo>
                    <a:pt x="0" y="0"/>
                  </a:moveTo>
                  <a:lnTo>
                    <a:pt x="2617724" y="0"/>
                  </a:lnTo>
                  <a:lnTo>
                    <a:pt x="2617724" y="903224"/>
                  </a:lnTo>
                  <a:lnTo>
                    <a:pt x="0" y="9032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5302" r="1" b="-5298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4457450" y="4282399"/>
            <a:ext cx="5118776" cy="5118776"/>
          </a:xfrm>
          <a:custGeom>
            <a:avLst/>
            <a:gdLst/>
            <a:ahLst/>
            <a:cxnLst/>
            <a:rect r="r" b="b" t="t" l="l"/>
            <a:pathLst>
              <a:path h="5118776" w="5118776">
                <a:moveTo>
                  <a:pt x="0" y="0"/>
                </a:moveTo>
                <a:lnTo>
                  <a:pt x="5118776" y="0"/>
                </a:lnTo>
                <a:lnTo>
                  <a:pt x="5118776" y="5118776"/>
                </a:lnTo>
                <a:lnTo>
                  <a:pt x="0" y="5118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833915" y="3902124"/>
            <a:ext cx="10620170" cy="2482751"/>
            <a:chOff x="0" y="0"/>
            <a:chExt cx="14160227" cy="33103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60227" cy="3310335"/>
            </a:xfrm>
            <a:custGeom>
              <a:avLst/>
              <a:gdLst/>
              <a:ahLst/>
              <a:cxnLst/>
              <a:rect r="r" b="b" t="t" l="l"/>
              <a:pathLst>
                <a:path h="3310335" w="14160227">
                  <a:moveTo>
                    <a:pt x="0" y="0"/>
                  </a:moveTo>
                  <a:lnTo>
                    <a:pt x="14160227" y="0"/>
                  </a:lnTo>
                  <a:lnTo>
                    <a:pt x="14160227" y="3310335"/>
                  </a:lnTo>
                  <a:lnTo>
                    <a:pt x="0" y="33103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4160227" cy="3300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4878"/>
                </a:lnSpc>
              </a:pPr>
              <a:r>
                <a:rPr lang="en-US" b="true" sz="12399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431308" y="3484621"/>
            <a:ext cx="13425385" cy="835006"/>
            <a:chOff x="0" y="0"/>
            <a:chExt cx="17900513" cy="11133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00514" cy="1113342"/>
            </a:xfrm>
            <a:custGeom>
              <a:avLst/>
              <a:gdLst/>
              <a:ahLst/>
              <a:cxnLst/>
              <a:rect r="r" b="b" t="t" l="l"/>
              <a:pathLst>
                <a:path h="1113342" w="17900514">
                  <a:moveTo>
                    <a:pt x="0" y="0"/>
                  </a:moveTo>
                  <a:lnTo>
                    <a:pt x="17900514" y="0"/>
                  </a:lnTo>
                  <a:lnTo>
                    <a:pt x="17900514" y="1113342"/>
                  </a:lnTo>
                  <a:lnTo>
                    <a:pt x="0" y="1113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7900513" cy="11133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320"/>
                </a:lnSpc>
              </a:pPr>
              <a:r>
                <a:rPr lang="en-US" sz="3600" i="true">
                  <a:solidFill>
                    <a:srgbClr val="01386A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Making Roads Safer,</a:t>
              </a:r>
              <a:r>
                <a:rPr lang="en-US" sz="3600" i="true">
                  <a:solidFill>
                    <a:srgbClr val="01386A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 One Route at a Time!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24103" y="2471265"/>
            <a:ext cx="8239794" cy="1101491"/>
            <a:chOff x="0" y="0"/>
            <a:chExt cx="8489001" cy="1134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89001" cy="1134805"/>
            </a:xfrm>
            <a:custGeom>
              <a:avLst/>
              <a:gdLst/>
              <a:ahLst/>
              <a:cxnLst/>
              <a:rect r="r" b="b" t="t" l="l"/>
              <a:pathLst>
                <a:path h="1134805" w="8489001">
                  <a:moveTo>
                    <a:pt x="0" y="0"/>
                  </a:moveTo>
                  <a:lnTo>
                    <a:pt x="8489001" y="0"/>
                  </a:lnTo>
                  <a:lnTo>
                    <a:pt x="8489001" y="1134805"/>
                  </a:lnTo>
                  <a:lnTo>
                    <a:pt x="0" y="11348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09550"/>
              <a:ext cx="8489001" cy="134435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711"/>
                </a:lnSpc>
              </a:pPr>
              <a:r>
                <a:rPr lang="en-US" sz="5499">
                  <a:solidFill>
                    <a:srgbClr val="01386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Track</a:t>
              </a:r>
              <a:r>
                <a:rPr lang="en-US" b="true" sz="5499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- </a:t>
              </a:r>
              <a:r>
                <a:rPr lang="en-US" b="true" sz="5499" u="sng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SOFTWARE</a:t>
              </a:r>
              <a:r>
                <a:rPr lang="en-US" b="true" sz="5499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59675" y="3834687"/>
            <a:ext cx="628243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Topic: </a:t>
            </a:r>
            <a:r>
              <a:rPr lang="en-US" sz="4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Innovation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7013" y="6144859"/>
            <a:ext cx="1213141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“The best way to predict the future is to create it. With Rakshamarg, we are creating a future where every journey is a safe one.”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9675" y="5249509"/>
            <a:ext cx="6159203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Project: </a:t>
            </a:r>
            <a:r>
              <a:rPr lang="en-US" b="true" sz="4200" u="sng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RakhshaMarg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6492370" cy="840334"/>
            <a:chOff x="0" y="0"/>
            <a:chExt cx="8656493" cy="1120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56493" cy="1120445"/>
            </a:xfrm>
            <a:custGeom>
              <a:avLst/>
              <a:gdLst/>
              <a:ahLst/>
              <a:cxnLst/>
              <a:rect r="r" b="b" t="t" l="l"/>
              <a:pathLst>
                <a:path h="1120445" w="8656493">
                  <a:moveTo>
                    <a:pt x="0" y="0"/>
                  </a:moveTo>
                  <a:lnTo>
                    <a:pt x="8656493" y="0"/>
                  </a:lnTo>
                  <a:lnTo>
                    <a:pt x="8656493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656493" cy="1120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STATEMENT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48012" y="5343525"/>
            <a:ext cx="7165116" cy="4782715"/>
          </a:xfrm>
          <a:custGeom>
            <a:avLst/>
            <a:gdLst/>
            <a:ahLst/>
            <a:cxnLst/>
            <a:rect r="r" b="b" t="t" l="l"/>
            <a:pathLst>
              <a:path h="4782715" w="7165116">
                <a:moveTo>
                  <a:pt x="0" y="0"/>
                </a:moveTo>
                <a:lnTo>
                  <a:pt x="7165116" y="0"/>
                </a:lnTo>
                <a:lnTo>
                  <a:pt x="7165116" y="4782715"/>
                </a:lnTo>
                <a:lnTo>
                  <a:pt x="0" y="4782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69034"/>
            <a:ext cx="14838780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Gwalior, road safety is a significant c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oncern. In the first eleven months of 2022, the city recorded 1,906 road accidents, resulting in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305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fatalities and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1,398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serious injuries. ​</a:t>
            </a:r>
          </a:p>
          <a:p>
            <a:pPr algn="l" marL="474979" indent="-237490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substantial portion of these accidents occurred at identified high-risk areas, including </a:t>
            </a:r>
            <a:r>
              <a:rPr lang="en-US" sz="21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Sikroda Trijunction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Jaurasi Valley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Simariya Tekri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Antari Kalyan Square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and the </a:t>
            </a:r>
            <a:r>
              <a:rPr lang="en-US" sz="2199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road in front of Anand Trust Hospital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​</a:t>
            </a:r>
          </a:p>
          <a:p>
            <a:pPr algn="l" marL="474979" indent="-237490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These statistics underscore the urgent need for innovative solutions to enhance road safety, reduce accidents, and promote responsible behavior among commuters in Gwalior.</a:t>
            </a:r>
          </a:p>
          <a:p>
            <a:pPr algn="l" marL="474979" indent="-237490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platform currently provides route-specific accident risk insights dynamically based on live user location.</a:t>
            </a:r>
          </a:p>
          <a:p>
            <a:pPr algn="l" marL="474979" indent="-237490" lvl="1">
              <a:lnSpc>
                <a:spcPts val="263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smart, proactive, and community-driven solution is needed to alert users and improve road safety.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01533" y="10040515"/>
            <a:ext cx="2839073" cy="20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Source: </a:t>
            </a:r>
            <a:r>
              <a:rPr lang="en-US" sz="1400" i="true" u="sng">
                <a:solidFill>
                  <a:srgbClr val="0CC0DF"/>
                </a:solidFill>
                <a:latin typeface="Montserrat Italics"/>
                <a:ea typeface="Montserrat Italics"/>
                <a:cs typeface="Montserrat Italics"/>
                <a:sym typeface="Montserrat Italics"/>
                <a:hlinkClick r:id="rId5" tooltip="https://morth.nic.in/sites/default/files/RA_2022_30_Oct.pdf"/>
              </a:rPr>
              <a:t>MoRth</a:t>
            </a:r>
            <a:r>
              <a:rPr lang="en-US" sz="1400" i="true">
                <a:solidFill>
                  <a:srgbClr val="0CC0D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</a:t>
            </a:r>
            <a:r>
              <a:rPr lang="en-US" sz="1400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&amp; MPTD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109224" y="5507584"/>
            <a:ext cx="4129731" cy="2873812"/>
          </a:xfrm>
          <a:custGeom>
            <a:avLst/>
            <a:gdLst/>
            <a:ahLst/>
            <a:cxnLst/>
            <a:rect r="r" b="b" t="t" l="l"/>
            <a:pathLst>
              <a:path h="2873812" w="4129731">
                <a:moveTo>
                  <a:pt x="0" y="0"/>
                </a:moveTo>
                <a:lnTo>
                  <a:pt x="4129731" y="0"/>
                </a:lnTo>
                <a:lnTo>
                  <a:pt x="4129731" y="2873812"/>
                </a:lnTo>
                <a:lnTo>
                  <a:pt x="0" y="2873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73" t="0" r="-1397" b="-329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761872"/>
            <a:ext cx="18987846" cy="12048872"/>
            <a:chOff x="0" y="0"/>
            <a:chExt cx="25317128" cy="16065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317129" cy="16065164"/>
            </a:xfrm>
            <a:custGeom>
              <a:avLst/>
              <a:gdLst/>
              <a:ahLst/>
              <a:cxnLst/>
              <a:rect r="r" b="b" t="t" l="l"/>
              <a:pathLst>
                <a:path h="16065164" w="25317129">
                  <a:moveTo>
                    <a:pt x="0" y="0"/>
                  </a:moveTo>
                  <a:lnTo>
                    <a:pt x="25317129" y="0"/>
                  </a:lnTo>
                  <a:lnTo>
                    <a:pt x="25317129" y="16065164"/>
                  </a:lnTo>
                  <a:lnTo>
                    <a:pt x="0" y="16065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 l="0" t="-9391" r="0" b="-939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6373112" cy="840334"/>
            <a:chOff x="0" y="0"/>
            <a:chExt cx="8497483" cy="1120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97483" cy="1120445"/>
            </a:xfrm>
            <a:custGeom>
              <a:avLst/>
              <a:gdLst/>
              <a:ahLst/>
              <a:cxnLst/>
              <a:rect r="r" b="b" t="t" l="l"/>
              <a:pathLst>
                <a:path h="1120445" w="8497483">
                  <a:moveTo>
                    <a:pt x="0" y="0"/>
                  </a:moveTo>
                  <a:lnTo>
                    <a:pt x="8497483" y="0"/>
                  </a:lnTo>
                  <a:lnTo>
                    <a:pt x="8497483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8497483" cy="1120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PROPOSED SOLUTION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840459"/>
            <a:ext cx="14838780" cy="407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5"/>
              </a:lnSpc>
            </a:pPr>
            <a:r>
              <a:rPr lang="en-US" sz="21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🚦</a:t>
            </a:r>
            <a:r>
              <a:rPr lang="en-US" sz="21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Rakshamarg – A road safety companion app inspired by Aarogya S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etu that helps users:</a:t>
            </a:r>
          </a:p>
          <a:p>
            <a:pPr algn="l" marL="474979" indent="-237490" lvl="1">
              <a:lnSpc>
                <a:spcPts val="2925"/>
              </a:lnSpc>
              <a:buAutoNum type="arabicPeriod" startAt="1"/>
            </a:pP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 Nearby Accident Hotspots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– Just like Aarogya Setu tracked COVID cases, Rakshamarg alerts users about accident-prone areas.</a:t>
            </a:r>
          </a:p>
          <a:p>
            <a:pPr algn="l" marL="474979" indent="-237490" lvl="1">
              <a:lnSpc>
                <a:spcPts val="2925"/>
              </a:lnSpc>
              <a:buAutoNum type="arabicPeriod" startAt="1"/>
            </a:pP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 Custo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miz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ation Bas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 S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Pr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er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ces</a:t>
            </a: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–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can choose:</a:t>
            </a:r>
          </a:p>
          <a:p>
            <a:pPr algn="l" marL="949959" indent="-316653" lvl="2">
              <a:lnSpc>
                <a:spcPts val="2925"/>
              </a:lnSpc>
              <a:buAutoNum type="alphaLcPeriod" startAt="1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Shortest Route (may contain hotspots)</a:t>
            </a:r>
          </a:p>
          <a:p>
            <a:pPr algn="l" marL="949959" indent="-316653" lvl="2">
              <a:lnSpc>
                <a:spcPts val="2925"/>
              </a:lnSpc>
              <a:buAutoNum type="alphaLcPeriod" startAt="1"/>
            </a:pP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Longer, Safer Route (minimal or no hotspots)</a:t>
            </a:r>
          </a:p>
          <a:p>
            <a:pPr algn="l" marL="474979" indent="-237490" lvl="1">
              <a:lnSpc>
                <a:spcPts val="2925"/>
              </a:lnSpc>
              <a:buAutoNum type="arabicPeriod" startAt="1"/>
            </a:pP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 Hotspot Risk Assessment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– Risk levels update as per real-time location.</a:t>
            </a:r>
          </a:p>
          <a:p>
            <a:pPr algn="l" marL="474979" indent="-237490" lvl="1">
              <a:lnSpc>
                <a:spcPts val="2925"/>
              </a:lnSpc>
              <a:buAutoNum type="arabicPeriod" startAt="1"/>
            </a:pP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Traffic &amp; Accident Insights 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– Displays past accident data and real-time congestion levels at each hotspot.</a:t>
            </a:r>
          </a:p>
          <a:p>
            <a:pPr algn="l" marL="474979" indent="-237490" lvl="1">
              <a:lnSpc>
                <a:spcPts val="2925"/>
              </a:lnSpc>
              <a:buAutoNum type="arabicPeriod" startAt="1"/>
            </a:pPr>
            <a:r>
              <a:rPr lang="en-US" b="true" sz="2199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Feedback &amp; Community Reporting</a:t>
            </a:r>
            <a:r>
              <a:rPr lang="en-US" b="true" sz="2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– Users can mark new risky areas, like sharp turns or high-speed zones.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6786189" cy="840334"/>
            <a:chOff x="0" y="0"/>
            <a:chExt cx="9048252" cy="1120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48252" cy="1120445"/>
            </a:xfrm>
            <a:custGeom>
              <a:avLst/>
              <a:gdLst/>
              <a:ahLst/>
              <a:cxnLst/>
              <a:rect r="r" b="b" t="t" l="l"/>
              <a:pathLst>
                <a:path h="1120445" w="9048252">
                  <a:moveTo>
                    <a:pt x="0" y="0"/>
                  </a:moveTo>
                  <a:lnTo>
                    <a:pt x="9048252" y="0"/>
                  </a:lnTo>
                  <a:lnTo>
                    <a:pt x="9048252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9048252" cy="1120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FLOWCHART/DIAGRAM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467525" y="2250678"/>
            <a:ext cx="2611523" cy="2892822"/>
          </a:xfrm>
          <a:custGeom>
            <a:avLst/>
            <a:gdLst/>
            <a:ahLst/>
            <a:cxnLst/>
            <a:rect r="r" b="b" t="t" l="l"/>
            <a:pathLst>
              <a:path h="2892822" w="2611523">
                <a:moveTo>
                  <a:pt x="0" y="0"/>
                </a:moveTo>
                <a:lnTo>
                  <a:pt x="2611523" y="0"/>
                </a:lnTo>
                <a:lnTo>
                  <a:pt x="2611523" y="2892822"/>
                </a:lnTo>
                <a:lnTo>
                  <a:pt x="0" y="2892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76853" y="2250678"/>
            <a:ext cx="3527832" cy="2892822"/>
          </a:xfrm>
          <a:custGeom>
            <a:avLst/>
            <a:gdLst/>
            <a:ahLst/>
            <a:cxnLst/>
            <a:rect r="r" b="b" t="t" l="l"/>
            <a:pathLst>
              <a:path h="2892822" w="3527832">
                <a:moveTo>
                  <a:pt x="0" y="0"/>
                </a:moveTo>
                <a:lnTo>
                  <a:pt x="3527832" y="0"/>
                </a:lnTo>
                <a:lnTo>
                  <a:pt x="3527832" y="2892822"/>
                </a:lnTo>
                <a:lnTo>
                  <a:pt x="0" y="2892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90434" y="6358364"/>
            <a:ext cx="2981243" cy="2899936"/>
          </a:xfrm>
          <a:custGeom>
            <a:avLst/>
            <a:gdLst/>
            <a:ahLst/>
            <a:cxnLst/>
            <a:rect r="r" b="b" t="t" l="l"/>
            <a:pathLst>
              <a:path h="2899936" w="2981243">
                <a:moveTo>
                  <a:pt x="0" y="0"/>
                </a:moveTo>
                <a:lnTo>
                  <a:pt x="2981243" y="0"/>
                </a:lnTo>
                <a:lnTo>
                  <a:pt x="2981243" y="2899936"/>
                </a:lnTo>
                <a:lnTo>
                  <a:pt x="0" y="28999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27979" y="6358364"/>
            <a:ext cx="2689032" cy="2899936"/>
          </a:xfrm>
          <a:custGeom>
            <a:avLst/>
            <a:gdLst/>
            <a:ahLst/>
            <a:cxnLst/>
            <a:rect r="r" b="b" t="t" l="l"/>
            <a:pathLst>
              <a:path h="2899936" w="2689032">
                <a:moveTo>
                  <a:pt x="0" y="0"/>
                </a:moveTo>
                <a:lnTo>
                  <a:pt x="2689032" y="0"/>
                </a:lnTo>
                <a:lnTo>
                  <a:pt x="2689032" y="2899936"/>
                </a:lnTo>
                <a:lnTo>
                  <a:pt x="0" y="28999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13203544" y="5674023"/>
            <a:ext cx="474452" cy="6733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8166802" y="7827382"/>
            <a:ext cx="11194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4619041" y="3716139"/>
            <a:ext cx="11194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9818205" y="3716139"/>
            <a:ext cx="11194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2250678"/>
            <a:ext cx="2581017" cy="2653382"/>
          </a:xfrm>
          <a:custGeom>
            <a:avLst/>
            <a:gdLst/>
            <a:ahLst/>
            <a:cxnLst/>
            <a:rect r="r" b="b" t="t" l="l"/>
            <a:pathLst>
              <a:path h="2653382" w="2581017">
                <a:moveTo>
                  <a:pt x="0" y="0"/>
                </a:moveTo>
                <a:lnTo>
                  <a:pt x="2581017" y="0"/>
                </a:lnTo>
                <a:lnTo>
                  <a:pt x="2581017" y="2653382"/>
                </a:lnTo>
                <a:lnTo>
                  <a:pt x="0" y="2653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25167" y="5143500"/>
            <a:ext cx="206841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signup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80895" y="5143500"/>
            <a:ext cx="270539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 selection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72392" y="5143500"/>
            <a:ext cx="315475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Hotspot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61464" y="9258300"/>
            <a:ext cx="31871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updates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03214" y="9258300"/>
            <a:ext cx="373856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Feedback integration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19175" y="1028700"/>
            <a:ext cx="11151897" cy="1055090"/>
            <a:chOff x="0" y="0"/>
            <a:chExt cx="14869196" cy="14067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869196" cy="1406787"/>
            </a:xfrm>
            <a:custGeom>
              <a:avLst/>
              <a:gdLst/>
              <a:ahLst/>
              <a:cxnLst/>
              <a:rect r="r" b="b" t="t" l="l"/>
              <a:pathLst>
                <a:path h="1406787" w="14869196">
                  <a:moveTo>
                    <a:pt x="0" y="0"/>
                  </a:moveTo>
                  <a:lnTo>
                    <a:pt x="14869196" y="0"/>
                  </a:lnTo>
                  <a:lnTo>
                    <a:pt x="14869196" y="1406787"/>
                  </a:lnTo>
                  <a:lnTo>
                    <a:pt x="0" y="1406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4869196" cy="14067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FLOWCHART EXPLAINATION: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05248" y="2224338"/>
            <a:ext cx="4388308" cy="4152085"/>
          </a:xfrm>
          <a:custGeom>
            <a:avLst/>
            <a:gdLst/>
            <a:ahLst/>
            <a:cxnLst/>
            <a:rect r="r" b="b" t="t" l="l"/>
            <a:pathLst>
              <a:path h="4152085" w="4388308">
                <a:moveTo>
                  <a:pt x="0" y="0"/>
                </a:moveTo>
                <a:lnTo>
                  <a:pt x="4388308" y="0"/>
                </a:lnTo>
                <a:lnTo>
                  <a:pt x="4388308" y="4152085"/>
                </a:lnTo>
                <a:lnTo>
                  <a:pt x="0" y="4152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49984"/>
            <a:ext cx="14699190" cy="4023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1"/>
              </a:lnSpc>
            </a:pP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US" sz="2199" b="true">
                <a:solidFill>
                  <a:srgbClr val="01386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Rakshamarg 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app follows a structur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ed p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rocess to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 provide real-time accident hotspot alerts and safer route recommendations. Below is a step-by-step breakdown:</a:t>
            </a:r>
          </a:p>
          <a:p>
            <a:pPr algn="l" marL="496569" indent="-248284" lvl="1">
              <a:lnSpc>
                <a:spcPts val="3357"/>
              </a:lnSpc>
              <a:buAutoNum type="arabicPeriod" startAt="1"/>
            </a:pP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Registration &amp; Route Prefer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ence:</a:t>
            </a:r>
          </a:p>
          <a:p>
            <a:pPr algn="l" marL="949959" indent="-316653" lvl="2">
              <a:lnSpc>
                <a:spcPts val="3211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sign up and select their route preference:</a:t>
            </a:r>
          </a:p>
          <a:p>
            <a:pPr algn="l" marL="1424938" indent="-356235" lvl="3">
              <a:lnSpc>
                <a:spcPts val="3211"/>
              </a:lnSpc>
              <a:buAutoNum type="roman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Shorter Rout (faster but may have accident hotspots).</a:t>
            </a:r>
          </a:p>
          <a:p>
            <a:pPr algn="l" marL="1424938" indent="-356235" lvl="3">
              <a:lnSpc>
                <a:spcPts val="3211"/>
              </a:lnSpc>
              <a:buAutoNum type="roman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Longer &amp; Safer Route (minimal or no hotspots).</a:t>
            </a:r>
          </a:p>
          <a:p>
            <a:pPr algn="l" marL="496569" indent="-248284" lvl="1">
              <a:lnSpc>
                <a:spcPts val="3357"/>
              </a:lnSpc>
              <a:buAutoNum type="arabicPeriod" startAt="1"/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Route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Sel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ection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&amp; Risk Assessment:</a:t>
            </a:r>
          </a:p>
          <a:p>
            <a:pPr algn="l" marL="949959" indent="-316653" lvl="2">
              <a:lnSpc>
                <a:spcPts val="3211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user enters the start and destination points.</a:t>
            </a:r>
          </a:p>
          <a:p>
            <a:pPr algn="l" marL="949959" indent="-316653" lvl="2">
              <a:lnSpc>
                <a:spcPts val="3211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app analyzes real-time accident and traffic data to suggest the safest possible route.</a:t>
            </a:r>
          </a:p>
          <a:p>
            <a:pPr algn="l" marL="949959" indent="-316653" lvl="2">
              <a:lnSpc>
                <a:spcPts val="3211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route map shows hotspots and their risk levels.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97970" y="6023473"/>
            <a:ext cx="14699190" cy="111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 </a:t>
            </a:r>
            <a:r>
              <a:rPr lang="en-US" sz="22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Real-Time Risk Alerts:</a:t>
            </a:r>
          </a:p>
          <a:p>
            <a:pPr algn="l" marL="949959" indent="-316653" lvl="2">
              <a:lnSpc>
                <a:spcPts val="2925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th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use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 moves, the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app dynamically updates risk levels for upcoming hotspots. </a:t>
            </a:r>
          </a:p>
          <a:p>
            <a:pPr algn="l" marL="949959" indent="-316653" lvl="2">
              <a:lnSpc>
                <a:spcPts val="2925"/>
              </a:lnSpc>
              <a:buAutoNum type="alphaLcPeriod" startAt="1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Alerts are based on past accident data, current traffic density, and weather conditions.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48526" y="7289234"/>
            <a:ext cx="11979364" cy="222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lang="en-US" sz="22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Insights</a:t>
            </a:r>
            <a:r>
              <a:rPr lang="en-US" sz="22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&amp;</a:t>
            </a:r>
            <a:r>
              <a:rPr lang="en-US" sz="22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User Feedback:</a:t>
            </a:r>
          </a:p>
          <a:p>
            <a:pPr algn="l">
              <a:lnSpc>
                <a:spcPts val="2925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a. The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app provides traffic updates and accident risk analysis at each hotspot.</a:t>
            </a:r>
          </a:p>
          <a:p>
            <a:pPr algn="l">
              <a:lnSpc>
                <a:spcPts val="2925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b.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can report new hazards like sharp turns or blind spots, improving         </a:t>
            </a:r>
          </a:p>
          <a:p>
            <a:pPr algn="l">
              <a:lnSpc>
                <a:spcPts val="2925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future accuracy.</a:t>
            </a:r>
          </a:p>
          <a:p>
            <a:pPr algn="l">
              <a:lnSpc>
                <a:spcPts val="2925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c. The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system learns from user reports and real-time data to improve route </a:t>
            </a:r>
          </a:p>
          <a:p>
            <a:pPr algn="l">
              <a:lnSpc>
                <a:spcPts val="2925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safety over time.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7401694" cy="1020240"/>
            <a:chOff x="0" y="0"/>
            <a:chExt cx="9868925" cy="1360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868926" cy="1360321"/>
            </a:xfrm>
            <a:custGeom>
              <a:avLst/>
              <a:gdLst/>
              <a:ahLst/>
              <a:cxnLst/>
              <a:rect r="r" b="b" t="t" l="l"/>
              <a:pathLst>
                <a:path h="1360321" w="9868926">
                  <a:moveTo>
                    <a:pt x="0" y="0"/>
                  </a:moveTo>
                  <a:lnTo>
                    <a:pt x="9868926" y="0"/>
                  </a:lnTo>
                  <a:lnTo>
                    <a:pt x="9868926" y="1360321"/>
                  </a:lnTo>
                  <a:lnTo>
                    <a:pt x="0" y="1360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9868925" cy="13603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FEATURES AND NOVELTY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662747" y="5728437"/>
            <a:ext cx="7444291" cy="3778140"/>
          </a:xfrm>
          <a:custGeom>
            <a:avLst/>
            <a:gdLst/>
            <a:ahLst/>
            <a:cxnLst/>
            <a:rect r="r" b="b" t="t" l="l"/>
            <a:pathLst>
              <a:path h="3778140" w="7444291">
                <a:moveTo>
                  <a:pt x="0" y="0"/>
                </a:moveTo>
                <a:lnTo>
                  <a:pt x="7444291" y="0"/>
                </a:lnTo>
                <a:lnTo>
                  <a:pt x="7444291" y="3778139"/>
                </a:lnTo>
                <a:lnTo>
                  <a:pt x="0" y="3778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58" t="-42250" r="-17869" b="-4426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87429" y="3659693"/>
            <a:ext cx="4694477" cy="3868965"/>
          </a:xfrm>
          <a:custGeom>
            <a:avLst/>
            <a:gdLst/>
            <a:ahLst/>
            <a:cxnLst/>
            <a:rect r="r" b="b" t="t" l="l"/>
            <a:pathLst>
              <a:path h="3868965" w="4694477">
                <a:moveTo>
                  <a:pt x="0" y="0"/>
                </a:moveTo>
                <a:lnTo>
                  <a:pt x="4694476" y="0"/>
                </a:lnTo>
                <a:lnTo>
                  <a:pt x="4694476" y="3868965"/>
                </a:lnTo>
                <a:lnTo>
                  <a:pt x="0" y="3868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878559"/>
            <a:ext cx="14838780" cy="370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Per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on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lized Route Pl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nnin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</a:p>
          <a:p>
            <a:pPr algn="l" marL="949959" indent="-316653" lvl="2">
              <a:lnSpc>
                <a:spcPts val="2925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can opt for safety-first routing, unlike regular GPS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apps.</a:t>
            </a:r>
          </a:p>
          <a:p>
            <a:pPr algn="l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Live Hotspot Alerts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</a:p>
          <a:p>
            <a:pPr algn="l" marL="949959" indent="-316653" lvl="2">
              <a:lnSpc>
                <a:spcPts val="2925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Dynamic updates based on user location, ensuring real-t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 sa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ights.</a:t>
            </a:r>
          </a:p>
          <a:p>
            <a:pPr algn="l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Accid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t Risk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 Pr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edictio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949959" indent="-316653" lvl="2">
              <a:lnSpc>
                <a:spcPts val="2925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AI-driv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ri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sk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ass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essment at each hotspot based on historical &amp; live data.</a:t>
            </a:r>
          </a:p>
          <a:p>
            <a:pPr algn="l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Communit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y-Driven Reporting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</a:p>
          <a:p>
            <a:pPr algn="l" marL="949959" indent="-316653" lvl="2">
              <a:lnSpc>
                <a:spcPts val="2925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Users contribute by adding missing hazardous locations.</a:t>
            </a:r>
          </a:p>
          <a:p>
            <a:pPr algn="l" marL="474979" indent="-237490" lvl="1">
              <a:lnSpc>
                <a:spcPts val="2925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Traffic Density &amp; Risk Insights 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</a:p>
          <a:p>
            <a:pPr algn="l" marL="949959" indent="-316653" lvl="2">
              <a:lnSpc>
                <a:spcPts val="2925"/>
              </a:lnSpc>
              <a:buFont typeface="Arial"/>
              <a:buChar char="⚬"/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Helps users anticipate accident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 areas ahead.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028700"/>
            <a:ext cx="10207574" cy="840334"/>
            <a:chOff x="0" y="0"/>
            <a:chExt cx="13610099" cy="11204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10099" cy="1120445"/>
            </a:xfrm>
            <a:custGeom>
              <a:avLst/>
              <a:gdLst/>
              <a:ahLst/>
              <a:cxnLst/>
              <a:rect r="r" b="b" t="t" l="l"/>
              <a:pathLst>
                <a:path h="1120445" w="13610099">
                  <a:moveTo>
                    <a:pt x="0" y="0"/>
                  </a:moveTo>
                  <a:lnTo>
                    <a:pt x="13610099" y="0"/>
                  </a:lnTo>
                  <a:lnTo>
                    <a:pt x="13610099" y="1120445"/>
                  </a:lnTo>
                  <a:lnTo>
                    <a:pt x="0" y="1120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610099" cy="1120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b="true" sz="420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DRAWBACK AND SHOWSTOPPERS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525000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37016"/>
            <a:ext cx="8115300" cy="341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🚧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Data Accuracy &amp; Availability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eeds re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iab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ccident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ata and user-generated inputs.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🚧 </a:t>
            </a:r>
            <a:r>
              <a:rPr lang="en-US" sz="22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User Adoption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Enc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uragi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iv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ers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actively use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the app and provide feedback.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🚧 </a:t>
            </a:r>
            <a:r>
              <a:rPr lang="en-US" sz="22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Live Tr</a:t>
            </a:r>
            <a:r>
              <a:rPr lang="en-US" sz="22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affic Integration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Requires access to real-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 traffic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accident reports.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🚧 </a:t>
            </a:r>
            <a:r>
              <a:rPr lang="en-US" sz="2299">
                <a:solidFill>
                  <a:srgbClr val="01386A"/>
                </a:solidFill>
                <a:latin typeface="Montserrat"/>
                <a:ea typeface="Montserrat"/>
                <a:cs typeface="Montserrat"/>
                <a:sym typeface="Montserrat"/>
              </a:rPr>
              <a:t>Government &amp; Authority Support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Collaboration    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city traffic departments for large-scale</a:t>
            </a:r>
          </a:p>
          <a:p>
            <a:pPr algn="l">
              <a:lnSpc>
                <a:spcPts val="3058"/>
              </a:lnSpc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deployment.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53535" y="5356618"/>
            <a:ext cx="4804715" cy="3603536"/>
          </a:xfrm>
          <a:custGeom>
            <a:avLst/>
            <a:gdLst/>
            <a:ahLst/>
            <a:cxnLst/>
            <a:rect r="r" b="b" t="t" l="l"/>
            <a:pathLst>
              <a:path h="3603536" w="4804715">
                <a:moveTo>
                  <a:pt x="0" y="0"/>
                </a:moveTo>
                <a:lnTo>
                  <a:pt x="4804715" y="0"/>
                </a:lnTo>
                <a:lnTo>
                  <a:pt x="4804715" y="3603536"/>
                </a:lnTo>
                <a:lnTo>
                  <a:pt x="0" y="36035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27" r="0" b="-152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18778" y="3459478"/>
            <a:ext cx="9850445" cy="829365"/>
            <a:chOff x="0" y="0"/>
            <a:chExt cx="13133927" cy="1105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3927" cy="1105819"/>
            </a:xfrm>
            <a:custGeom>
              <a:avLst/>
              <a:gdLst/>
              <a:ahLst/>
              <a:cxnLst/>
              <a:rect r="r" b="b" t="t" l="l"/>
              <a:pathLst>
                <a:path h="1105819" w="13133927">
                  <a:moveTo>
                    <a:pt x="0" y="0"/>
                  </a:moveTo>
                  <a:lnTo>
                    <a:pt x="13133927" y="0"/>
                  </a:lnTo>
                  <a:lnTo>
                    <a:pt x="13133927" y="1105819"/>
                  </a:lnTo>
                  <a:lnTo>
                    <a:pt x="0" y="11058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3133927" cy="110581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004"/>
                </a:lnSpc>
              </a:pPr>
              <a:r>
                <a:rPr lang="en-US" b="true" sz="4170">
                  <a:solidFill>
                    <a:srgbClr val="01386A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Undefined Pair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93371" y="4288842"/>
            <a:ext cx="11301259" cy="1709315"/>
          </a:xfrm>
          <a:custGeom>
            <a:avLst/>
            <a:gdLst/>
            <a:ahLst/>
            <a:cxnLst/>
            <a:rect r="r" b="b" t="t" l="l"/>
            <a:pathLst>
              <a:path h="1709315" w="11301259">
                <a:moveTo>
                  <a:pt x="0" y="0"/>
                </a:moveTo>
                <a:lnTo>
                  <a:pt x="11301258" y="0"/>
                </a:lnTo>
                <a:lnTo>
                  <a:pt x="11301258" y="1709316"/>
                </a:lnTo>
                <a:lnTo>
                  <a:pt x="0" y="170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91198" y="5998158"/>
            <a:ext cx="1070560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b="true" sz="3800" i="true">
                <a:solidFill>
                  <a:srgbClr val="01386A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Rakshamarg – </a:t>
            </a:r>
            <a:r>
              <a:rPr lang="en-US" sz="3800" i="true">
                <a:solidFill>
                  <a:srgbClr val="01386A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Your Safe Route, Every Time!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DAGiRFu3qF8</dc:identifier>
  <dcterms:modified xsi:type="dcterms:W3CDTF">2011-08-01T06:04:30Z</dcterms:modified>
  <cp:revision>1</cp:revision>
  <dc:title>Hacksagon Template PPT.pptx</dc:title>
</cp:coreProperties>
</file>